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6FE1F22-DEF9-48E3-BE80-D7666DF04E6C}">
  <a:tblStyle styleId="{D6FE1F22-DEF9-48E3-BE80-D7666DF04E6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3" name="Shape 53"/>
        <p:cNvGrpSpPr/>
        <p:nvPr/>
      </p:nvGrpSpPr>
      <p:grpSpPr>
        <a:xfrm>
          <a:off x="0" y="0"/>
          <a:ext cx="0" cy="0"/>
          <a:chOff x="0" y="0"/>
          <a:chExt cx="0" cy="0"/>
        </a:xfrm>
      </p:grpSpPr>
      <p:pic>
        <p:nvPicPr>
          <p:cNvPr descr="IMG_0658.JPG" id="54" name="Shape 54"/>
          <p:cNvPicPr preferRelativeResize="0"/>
          <p:nvPr/>
        </p:nvPicPr>
        <p:blipFill>
          <a:blip r:embed="rId3">
            <a:alphaModFix/>
          </a:blip>
          <a:stretch>
            <a:fillRect/>
          </a:stretch>
        </p:blipFill>
        <p:spPr>
          <a:xfrm>
            <a:off x="1029350" y="45112"/>
            <a:ext cx="7085299" cy="3603924"/>
          </a:xfrm>
          <a:prstGeom prst="rect">
            <a:avLst/>
          </a:prstGeom>
          <a:noFill/>
          <a:ln>
            <a:noFill/>
          </a:ln>
        </p:spPr>
      </p:pic>
      <p:sp>
        <p:nvSpPr>
          <p:cNvPr id="55" name="Shape 55"/>
          <p:cNvSpPr txBox="1"/>
          <p:nvPr>
            <p:ph idx="1" type="subTitle"/>
          </p:nvPr>
        </p:nvSpPr>
        <p:spPr>
          <a:xfrm>
            <a:off x="311700" y="3291325"/>
            <a:ext cx="8520600" cy="1161300"/>
          </a:xfrm>
          <a:prstGeom prst="rect">
            <a:avLst/>
          </a:prstGeom>
        </p:spPr>
        <p:txBody>
          <a:bodyPr anchorCtr="0" anchor="t" bIns="91425" lIns="91425" rIns="91425" tIns="91425">
            <a:noAutofit/>
          </a:bodyPr>
          <a:lstStyle/>
          <a:p>
            <a:pPr lvl="0">
              <a:spcBef>
                <a:spcPts val="0"/>
              </a:spcBef>
              <a:buNone/>
            </a:pPr>
            <a:r>
              <a:rPr lang="en">
                <a:solidFill>
                  <a:schemeClr val="lt1"/>
                </a:solidFill>
              </a:rPr>
              <a:t>Welcome!</a:t>
            </a:r>
          </a:p>
          <a:p>
            <a:pPr lvl="0">
              <a:spcBef>
                <a:spcPts val="0"/>
              </a:spcBef>
              <a:buNone/>
            </a:pPr>
            <a:r>
              <a:rPr lang="en" sz="2400">
                <a:solidFill>
                  <a:schemeClr val="lt1"/>
                </a:solidFill>
              </a:rPr>
              <a:t>Grab a drink, food, and chat with your fellow makers.</a:t>
            </a:r>
          </a:p>
        </p:txBody>
      </p:sp>
      <p:sp>
        <p:nvSpPr>
          <p:cNvPr id="56" name="Shape 56"/>
          <p:cNvSpPr txBox="1"/>
          <p:nvPr>
            <p:ph idx="1" type="subTitle"/>
          </p:nvPr>
        </p:nvSpPr>
        <p:spPr>
          <a:xfrm>
            <a:off x="311700" y="4631400"/>
            <a:ext cx="8520600" cy="512100"/>
          </a:xfrm>
          <a:prstGeom prst="rect">
            <a:avLst/>
          </a:prstGeom>
        </p:spPr>
        <p:txBody>
          <a:bodyPr anchorCtr="0" anchor="t" bIns="91425" lIns="91425" rIns="91425" tIns="91425">
            <a:noAutofit/>
          </a:bodyPr>
          <a:lstStyle/>
          <a:p>
            <a:pPr lvl="0" rtl="0">
              <a:spcBef>
                <a:spcPts val="0"/>
              </a:spcBef>
              <a:buNone/>
            </a:pPr>
            <a:r>
              <a:rPr lang="en" sz="1400"/>
              <a:t>April </a:t>
            </a:r>
            <a:r>
              <a:rPr lang="en" sz="1400"/>
              <a:t>25, 2017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PCB Layout:</a:t>
            </a:r>
          </a:p>
        </p:txBody>
      </p:sp>
      <p:pic>
        <p:nvPicPr>
          <p:cNvPr id="113" name="Shape 113"/>
          <p:cNvPicPr preferRelativeResize="0"/>
          <p:nvPr/>
        </p:nvPicPr>
        <p:blipFill rotWithShape="1">
          <a:blip r:embed="rId3">
            <a:alphaModFix/>
          </a:blip>
          <a:srcRect b="4129" l="3601" r="603" t="7437"/>
          <a:stretch/>
        </p:blipFill>
        <p:spPr>
          <a:xfrm>
            <a:off x="1148899" y="1017725"/>
            <a:ext cx="6846201" cy="3950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OSH Park Board:</a:t>
            </a:r>
          </a:p>
        </p:txBody>
      </p:sp>
      <p:pic>
        <p:nvPicPr>
          <p:cNvPr id="119" name="Shape 119"/>
          <p:cNvPicPr preferRelativeResize="0"/>
          <p:nvPr/>
        </p:nvPicPr>
        <p:blipFill>
          <a:blip r:embed="rId3">
            <a:alphaModFix/>
          </a:blip>
          <a:stretch>
            <a:fillRect/>
          </a:stretch>
        </p:blipFill>
        <p:spPr>
          <a:xfrm>
            <a:off x="376499" y="1755750"/>
            <a:ext cx="3853326" cy="2333124"/>
          </a:xfrm>
          <a:prstGeom prst="rect">
            <a:avLst/>
          </a:prstGeom>
          <a:noFill/>
          <a:ln>
            <a:noFill/>
          </a:ln>
        </p:spPr>
      </p:pic>
      <p:pic>
        <p:nvPicPr>
          <p:cNvPr id="120" name="Shape 120"/>
          <p:cNvPicPr preferRelativeResize="0"/>
          <p:nvPr/>
        </p:nvPicPr>
        <p:blipFill>
          <a:blip r:embed="rId4">
            <a:alphaModFix/>
          </a:blip>
          <a:stretch>
            <a:fillRect/>
          </a:stretch>
        </p:blipFill>
        <p:spPr>
          <a:xfrm>
            <a:off x="4629475" y="1755771"/>
            <a:ext cx="3853326" cy="23331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Arduino Code:</a:t>
            </a:r>
          </a:p>
        </p:txBody>
      </p:sp>
      <p:pic>
        <p:nvPicPr>
          <p:cNvPr id="126" name="Shape 126"/>
          <p:cNvPicPr preferRelativeResize="0"/>
          <p:nvPr/>
        </p:nvPicPr>
        <p:blipFill rotWithShape="1">
          <a:blip r:embed="rId3">
            <a:alphaModFix/>
          </a:blip>
          <a:srcRect b="914" l="22889" r="23175" t="5731"/>
          <a:stretch/>
        </p:blipFill>
        <p:spPr>
          <a:xfrm>
            <a:off x="4272075" y="188550"/>
            <a:ext cx="4560225" cy="4801773"/>
          </a:xfrm>
          <a:prstGeom prst="rect">
            <a:avLst/>
          </a:prstGeom>
          <a:noFill/>
          <a:ln>
            <a:noFill/>
          </a:ln>
        </p:spPr>
      </p:pic>
      <p:pic>
        <p:nvPicPr>
          <p:cNvPr id="127" name="Shape 127"/>
          <p:cNvPicPr preferRelativeResize="0"/>
          <p:nvPr/>
        </p:nvPicPr>
        <p:blipFill>
          <a:blip r:embed="rId4">
            <a:alphaModFix/>
          </a:blip>
          <a:stretch>
            <a:fillRect/>
          </a:stretch>
        </p:blipFill>
        <p:spPr>
          <a:xfrm>
            <a:off x="851674" y="1017724"/>
            <a:ext cx="2756479" cy="397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Raspberry Pi</a:t>
            </a:r>
            <a:r>
              <a:rPr lang="en"/>
              <a:t> Manual </a:t>
            </a:r>
            <a:r>
              <a:rPr lang="en"/>
              <a:t>Operation</a:t>
            </a:r>
            <a:r>
              <a:rPr lang="en"/>
              <a:t>:</a:t>
            </a:r>
          </a:p>
        </p:txBody>
      </p:sp>
      <p:sp>
        <p:nvSpPr>
          <p:cNvPr id="133" name="Shape 13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Connect wifi to SSID: USBWifiSwitch PW:12345678</a:t>
            </a:r>
          </a:p>
          <a:p>
            <a:pPr lvl="0">
              <a:lnSpc>
                <a:spcPct val="100000"/>
              </a:lnSpc>
              <a:spcBef>
                <a:spcPts val="0"/>
              </a:spcBef>
              <a:spcAft>
                <a:spcPts val="0"/>
              </a:spcAft>
              <a:buNone/>
            </a:pPr>
            <a:r>
              <a:rPr lang="en"/>
              <a:t>In terminal: </a:t>
            </a:r>
          </a:p>
          <a:p>
            <a:pPr lvl="0">
              <a:lnSpc>
                <a:spcPct val="100000"/>
              </a:lnSpc>
              <a:spcBef>
                <a:spcPts val="0"/>
              </a:spcBef>
              <a:spcAft>
                <a:spcPts val="0"/>
              </a:spcAft>
              <a:buNone/>
            </a:pPr>
            <a:r>
              <a:rPr lang="en"/>
              <a:t>curl http://192.168.4.1/setdelay?params=20</a:t>
            </a:r>
          </a:p>
          <a:p>
            <a:pPr lvl="0">
              <a:lnSpc>
                <a:spcPct val="100000"/>
              </a:lnSpc>
              <a:spcBef>
                <a:spcPts val="0"/>
              </a:spcBef>
              <a:spcAft>
                <a:spcPts val="0"/>
              </a:spcAft>
              <a:buNone/>
            </a:pPr>
            <a:r>
              <a:rPr lang="en"/>
              <a:t>curl http://192.168.4.1/delaytime</a:t>
            </a:r>
          </a:p>
          <a:p>
            <a:pPr lvl="0" rtl="0">
              <a:lnSpc>
                <a:spcPct val="100000"/>
              </a:lnSpc>
              <a:spcBef>
                <a:spcPts val="0"/>
              </a:spcBef>
              <a:spcAft>
                <a:spcPts val="0"/>
              </a:spcAft>
              <a:buNone/>
            </a:pPr>
            <a:r>
              <a:rPr lang="en"/>
              <a:t>curl http://192.168.4.1/restart?params=60</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Raspberry Pi Script:</a:t>
            </a:r>
          </a:p>
        </p:txBody>
      </p:sp>
      <p:sp>
        <p:nvSpPr>
          <p:cNvPr id="139" name="Shape 13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a:t>Not done yet.  </a:t>
            </a:r>
          </a:p>
          <a:p>
            <a:pPr lvl="0" rtl="0">
              <a:lnSpc>
                <a:spcPct val="100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a:t>
            </a:r>
          </a:p>
        </p:txBody>
      </p:sp>
      <p:graphicFrame>
        <p:nvGraphicFramePr>
          <p:cNvPr id="145" name="Shape 145"/>
          <p:cNvGraphicFramePr/>
          <p:nvPr/>
        </p:nvGraphicFramePr>
        <p:xfrm>
          <a:off x="2141175" y="1136812"/>
          <a:ext cx="3000000" cy="3000000"/>
        </p:xfrm>
        <a:graphic>
          <a:graphicData uri="http://schemas.openxmlformats.org/drawingml/2006/table">
            <a:tbl>
              <a:tblPr>
                <a:noFill/>
                <a:tableStyleId>{D6FE1F22-DEF9-48E3-BE80-D7666DF04E6C}</a:tableStyleId>
              </a:tblPr>
              <a:tblGrid>
                <a:gridCol w="1533025"/>
                <a:gridCol w="1533025"/>
                <a:gridCol w="1533025"/>
              </a:tblGrid>
              <a:tr h="396200">
                <a:tc>
                  <a:txBody>
                    <a:bodyPr>
                      <a:noAutofit/>
                    </a:bodyPr>
                    <a:lstStyle/>
                    <a:p>
                      <a:pPr lvl="0">
                        <a:spcBef>
                          <a:spcPts val="0"/>
                        </a:spcBef>
                        <a:buNone/>
                      </a:pPr>
                      <a:r>
                        <a:rPr b="1" i="1" lang="en">
                          <a:solidFill>
                            <a:srgbClr val="FFFFFF"/>
                          </a:solidFill>
                        </a:rPr>
                        <a:t>Current Draw</a:t>
                      </a:r>
                    </a:p>
                  </a:txBody>
                  <a:tcPr marT="91425" marB="91425" marR="91425" marL="91425"/>
                </a:tc>
                <a:tc>
                  <a:txBody>
                    <a:bodyPr>
                      <a:noAutofit/>
                    </a:bodyPr>
                    <a:lstStyle/>
                    <a:p>
                      <a:pPr lvl="0">
                        <a:spcBef>
                          <a:spcPts val="0"/>
                        </a:spcBef>
                        <a:buNone/>
                      </a:pPr>
                      <a:r>
                        <a:rPr lang="en">
                          <a:solidFill>
                            <a:srgbClr val="FFFFFF"/>
                          </a:solidFill>
                        </a:rPr>
                        <a:t>Standard</a:t>
                      </a:r>
                    </a:p>
                  </a:txBody>
                  <a:tcPr marT="91425" marB="91425" marR="91425" marL="91425"/>
                </a:tc>
                <a:tc>
                  <a:txBody>
                    <a:bodyPr>
                      <a:noAutofit/>
                    </a:bodyPr>
                    <a:lstStyle/>
                    <a:p>
                      <a:pPr lvl="0">
                        <a:spcBef>
                          <a:spcPts val="0"/>
                        </a:spcBef>
                        <a:buNone/>
                      </a:pPr>
                      <a:r>
                        <a:rPr lang="en">
                          <a:solidFill>
                            <a:srgbClr val="FFFFFF"/>
                          </a:solidFill>
                        </a:rPr>
                        <a:t>PowerSave</a:t>
                      </a:r>
                    </a:p>
                  </a:txBody>
                  <a:tcPr marT="91425" marB="91425" marR="91425" marL="91425"/>
                </a:tc>
              </a:tr>
              <a:tr h="396200">
                <a:tc>
                  <a:txBody>
                    <a:bodyPr>
                      <a:noAutofit/>
                    </a:bodyPr>
                    <a:lstStyle/>
                    <a:p>
                      <a:pPr lvl="0">
                        <a:spcBef>
                          <a:spcPts val="0"/>
                        </a:spcBef>
                        <a:buNone/>
                      </a:pPr>
                      <a:r>
                        <a:rPr lang="en">
                          <a:solidFill>
                            <a:srgbClr val="FFFFFF"/>
                          </a:solidFill>
                        </a:rPr>
                        <a:t>On</a:t>
                      </a:r>
                    </a:p>
                  </a:txBody>
                  <a:tcPr marT="91425" marB="91425" marR="91425" marL="91425"/>
                </a:tc>
                <a:tc>
                  <a:txBody>
                    <a:bodyPr>
                      <a:noAutofit/>
                    </a:bodyPr>
                    <a:lstStyle/>
                    <a:p>
                      <a:pPr lvl="0">
                        <a:spcBef>
                          <a:spcPts val="0"/>
                        </a:spcBef>
                        <a:buNone/>
                      </a:pPr>
                      <a:r>
                        <a:rPr lang="en">
                          <a:solidFill>
                            <a:srgbClr val="FFFFFF"/>
                          </a:solidFill>
                        </a:rPr>
                        <a:t>0.27 A</a:t>
                      </a:r>
                    </a:p>
                  </a:txBody>
                  <a:tcPr marT="91425" marB="91425" marR="91425" marL="91425"/>
                </a:tc>
                <a:tc>
                  <a:txBody>
                    <a:bodyPr>
                      <a:noAutofit/>
                    </a:bodyPr>
                    <a:lstStyle/>
                    <a:p>
                      <a:pPr lvl="0">
                        <a:spcBef>
                          <a:spcPts val="0"/>
                        </a:spcBef>
                        <a:buNone/>
                      </a:pPr>
                      <a:r>
                        <a:rPr lang="en">
                          <a:solidFill>
                            <a:srgbClr val="FFFFFF"/>
                          </a:solidFill>
                        </a:rPr>
                        <a:t>0.37 A</a:t>
                      </a:r>
                    </a:p>
                  </a:txBody>
                  <a:tcPr marT="91425" marB="91425" marR="91425" marL="91425"/>
                </a:tc>
              </a:tr>
              <a:tr h="381000">
                <a:tc>
                  <a:txBody>
                    <a:bodyPr>
                      <a:noAutofit/>
                    </a:bodyPr>
                    <a:lstStyle/>
                    <a:p>
                      <a:pPr lvl="0">
                        <a:spcBef>
                          <a:spcPts val="0"/>
                        </a:spcBef>
                        <a:buNone/>
                      </a:pPr>
                      <a:r>
                        <a:rPr lang="en">
                          <a:solidFill>
                            <a:srgbClr val="FFFFFF"/>
                          </a:solidFill>
                        </a:rPr>
                        <a:t>Off</a:t>
                      </a:r>
                    </a:p>
                  </a:txBody>
                  <a:tcPr marT="91425" marB="91425" marR="91425" marL="91425"/>
                </a:tc>
                <a:tc>
                  <a:txBody>
                    <a:bodyPr>
                      <a:noAutofit/>
                    </a:bodyPr>
                    <a:lstStyle/>
                    <a:p>
                      <a:pPr lvl="0">
                        <a:spcBef>
                          <a:spcPts val="0"/>
                        </a:spcBef>
                        <a:buNone/>
                      </a:pPr>
                      <a:r>
                        <a:rPr lang="en">
                          <a:solidFill>
                            <a:srgbClr val="FFFFFF"/>
                          </a:solidFill>
                        </a:rPr>
                        <a:t>0.09 A</a:t>
                      </a:r>
                    </a:p>
                  </a:txBody>
                  <a:tcPr marT="91425" marB="91425" marR="91425" marL="91425"/>
                </a:tc>
                <a:tc>
                  <a:txBody>
                    <a:bodyPr>
                      <a:noAutofit/>
                    </a:bodyPr>
                    <a:lstStyle/>
                    <a:p>
                      <a:pPr lvl="0">
                        <a:spcBef>
                          <a:spcPts val="0"/>
                        </a:spcBef>
                        <a:buNone/>
                      </a:pPr>
                      <a:r>
                        <a:rPr lang="en">
                          <a:solidFill>
                            <a:srgbClr val="FFFFFF"/>
                          </a:solidFill>
                        </a:rPr>
                        <a:t>0.00015 A</a:t>
                      </a:r>
                    </a:p>
                  </a:txBody>
                  <a:tcPr marT="91425" marB="91425" marR="91425" marL="91425"/>
                </a:tc>
              </a:tr>
            </a:tbl>
          </a:graphicData>
        </a:graphic>
      </p:graphicFrame>
      <p:graphicFrame>
        <p:nvGraphicFramePr>
          <p:cNvPr id="146" name="Shape 146"/>
          <p:cNvGraphicFramePr/>
          <p:nvPr/>
        </p:nvGraphicFramePr>
        <p:xfrm>
          <a:off x="821212" y="2939000"/>
          <a:ext cx="3000000" cy="3000000"/>
        </p:xfrm>
        <a:graphic>
          <a:graphicData uri="http://schemas.openxmlformats.org/drawingml/2006/table">
            <a:tbl>
              <a:tblPr>
                <a:noFill/>
                <a:tableStyleId>{D6FE1F22-DEF9-48E3-BE80-D7666DF04E6C}</a:tableStyleId>
              </a:tblPr>
              <a:tblGrid>
                <a:gridCol w="1447800"/>
                <a:gridCol w="1447800"/>
                <a:gridCol w="1447800"/>
                <a:gridCol w="1447800"/>
                <a:gridCol w="1447800"/>
              </a:tblGrid>
              <a:tr h="381000">
                <a:tc>
                  <a:txBody>
                    <a:bodyPr>
                      <a:noAutofit/>
                    </a:bodyPr>
                    <a:lstStyle/>
                    <a:p>
                      <a:pPr lvl="0">
                        <a:spcBef>
                          <a:spcPts val="0"/>
                        </a:spcBef>
                        <a:buNone/>
                      </a:pPr>
                      <a:r>
                        <a:rPr b="1" i="1" lang="en">
                          <a:solidFill>
                            <a:srgbClr val="FFFFFF"/>
                          </a:solidFill>
                        </a:rPr>
                        <a:t>Ave Current</a:t>
                      </a:r>
                    </a:p>
                  </a:txBody>
                  <a:tcPr marT="91425" marB="91425" marR="91425" marL="91425"/>
                </a:tc>
                <a:tc>
                  <a:txBody>
                    <a:bodyPr>
                      <a:noAutofit/>
                    </a:bodyPr>
                    <a:lstStyle/>
                    <a:p>
                      <a:pPr lvl="0">
                        <a:spcBef>
                          <a:spcPts val="0"/>
                        </a:spcBef>
                        <a:buNone/>
                      </a:pPr>
                      <a:r>
                        <a:rPr lang="en">
                          <a:solidFill>
                            <a:srgbClr val="FFFFFF"/>
                          </a:solidFill>
                        </a:rPr>
                        <a:t>50%</a:t>
                      </a:r>
                    </a:p>
                  </a:txBody>
                  <a:tcPr marT="91425" marB="91425" marR="91425" marL="91425"/>
                </a:tc>
                <a:tc>
                  <a:txBody>
                    <a:bodyPr>
                      <a:noAutofit/>
                    </a:bodyPr>
                    <a:lstStyle/>
                    <a:p>
                      <a:pPr lvl="0">
                        <a:spcBef>
                          <a:spcPts val="0"/>
                        </a:spcBef>
                        <a:buNone/>
                      </a:pPr>
                      <a:r>
                        <a:rPr lang="en">
                          <a:solidFill>
                            <a:srgbClr val="FFFFFF"/>
                          </a:solidFill>
                        </a:rPr>
                        <a:t>25%</a:t>
                      </a:r>
                    </a:p>
                  </a:txBody>
                  <a:tcPr marT="91425" marB="91425" marR="91425" marL="91425"/>
                </a:tc>
                <a:tc>
                  <a:txBody>
                    <a:bodyPr>
                      <a:noAutofit/>
                    </a:bodyPr>
                    <a:lstStyle/>
                    <a:p>
                      <a:pPr lvl="0">
                        <a:spcBef>
                          <a:spcPts val="0"/>
                        </a:spcBef>
                        <a:buNone/>
                      </a:pPr>
                      <a:r>
                        <a:rPr lang="en">
                          <a:solidFill>
                            <a:srgbClr val="FFFFFF"/>
                          </a:solidFill>
                        </a:rPr>
                        <a:t>10%</a:t>
                      </a:r>
                    </a:p>
                  </a:txBody>
                  <a:tcPr marT="91425" marB="91425" marR="91425" marL="91425"/>
                </a:tc>
                <a:tc>
                  <a:txBody>
                    <a:bodyPr>
                      <a:noAutofit/>
                    </a:bodyPr>
                    <a:lstStyle/>
                    <a:p>
                      <a:pPr lvl="0">
                        <a:spcBef>
                          <a:spcPts val="0"/>
                        </a:spcBef>
                        <a:buNone/>
                      </a:pPr>
                      <a:r>
                        <a:rPr lang="en">
                          <a:solidFill>
                            <a:srgbClr val="FFFFFF"/>
                          </a:solidFill>
                        </a:rPr>
                        <a:t>1%</a:t>
                      </a:r>
                    </a:p>
                  </a:txBody>
                  <a:tcPr marT="91425" marB="91425" marR="91425" marL="91425"/>
                </a:tc>
              </a:tr>
              <a:tr h="381000">
                <a:tc>
                  <a:txBody>
                    <a:bodyPr>
                      <a:noAutofit/>
                    </a:bodyPr>
                    <a:lstStyle/>
                    <a:p>
                      <a:pPr lvl="0">
                        <a:spcBef>
                          <a:spcPts val="0"/>
                        </a:spcBef>
                        <a:buNone/>
                      </a:pPr>
                      <a:r>
                        <a:rPr lang="en">
                          <a:solidFill>
                            <a:srgbClr val="FFFFFF"/>
                          </a:solidFill>
                        </a:rPr>
                        <a:t>Standard</a:t>
                      </a:r>
                    </a:p>
                  </a:txBody>
                  <a:tcPr marT="91425" marB="91425" marR="91425" marL="91425"/>
                </a:tc>
                <a:tc>
                  <a:txBody>
                    <a:bodyPr>
                      <a:noAutofit/>
                    </a:bodyPr>
                    <a:lstStyle/>
                    <a:p>
                      <a:pPr lvl="0">
                        <a:spcBef>
                          <a:spcPts val="0"/>
                        </a:spcBef>
                        <a:buNone/>
                      </a:pPr>
                      <a:r>
                        <a:rPr lang="en">
                          <a:solidFill>
                            <a:srgbClr val="FFFFFF"/>
                          </a:solidFill>
                        </a:rPr>
                        <a:t>0.18 A</a:t>
                      </a:r>
                    </a:p>
                  </a:txBody>
                  <a:tcPr marT="91425" marB="91425" marR="91425" marL="91425"/>
                </a:tc>
                <a:tc>
                  <a:txBody>
                    <a:bodyPr>
                      <a:noAutofit/>
                    </a:bodyPr>
                    <a:lstStyle/>
                    <a:p>
                      <a:pPr lvl="0">
                        <a:spcBef>
                          <a:spcPts val="0"/>
                        </a:spcBef>
                        <a:buNone/>
                      </a:pPr>
                      <a:r>
                        <a:rPr lang="en">
                          <a:solidFill>
                            <a:srgbClr val="FFFFFF"/>
                          </a:solidFill>
                        </a:rPr>
                        <a:t>0.135 A</a:t>
                      </a:r>
                    </a:p>
                  </a:txBody>
                  <a:tcPr marT="91425" marB="91425" marR="91425" marL="91425"/>
                </a:tc>
                <a:tc>
                  <a:txBody>
                    <a:bodyPr>
                      <a:noAutofit/>
                    </a:bodyPr>
                    <a:lstStyle/>
                    <a:p>
                      <a:pPr lvl="0">
                        <a:spcBef>
                          <a:spcPts val="0"/>
                        </a:spcBef>
                        <a:buNone/>
                      </a:pPr>
                      <a:r>
                        <a:rPr lang="en">
                          <a:solidFill>
                            <a:srgbClr val="FFFFFF"/>
                          </a:solidFill>
                        </a:rPr>
                        <a:t>0.108 A</a:t>
                      </a:r>
                    </a:p>
                  </a:txBody>
                  <a:tcPr marT="91425" marB="91425" marR="91425" marL="91425"/>
                </a:tc>
                <a:tc>
                  <a:txBody>
                    <a:bodyPr>
                      <a:noAutofit/>
                    </a:bodyPr>
                    <a:lstStyle/>
                    <a:p>
                      <a:pPr lvl="0">
                        <a:spcBef>
                          <a:spcPts val="0"/>
                        </a:spcBef>
                        <a:buNone/>
                      </a:pPr>
                      <a:r>
                        <a:rPr lang="en">
                          <a:solidFill>
                            <a:srgbClr val="FFFFFF"/>
                          </a:solidFill>
                        </a:rPr>
                        <a:t>0.0918 A</a:t>
                      </a:r>
                    </a:p>
                  </a:txBody>
                  <a:tcPr marT="91425" marB="91425" marR="91425" marL="91425"/>
                </a:tc>
              </a:tr>
              <a:tr h="381000">
                <a:tc>
                  <a:txBody>
                    <a:bodyPr>
                      <a:noAutofit/>
                    </a:bodyPr>
                    <a:lstStyle/>
                    <a:p>
                      <a:pPr lvl="0" rtl="0">
                        <a:spcBef>
                          <a:spcPts val="0"/>
                        </a:spcBef>
                        <a:buNone/>
                      </a:pPr>
                      <a:r>
                        <a:rPr lang="en">
                          <a:solidFill>
                            <a:srgbClr val="FFFFFF"/>
                          </a:solidFill>
                        </a:rPr>
                        <a:t>PowerSave</a:t>
                      </a:r>
                    </a:p>
                  </a:txBody>
                  <a:tcPr marT="91425" marB="91425" marR="91425" marL="91425"/>
                </a:tc>
                <a:tc>
                  <a:txBody>
                    <a:bodyPr>
                      <a:noAutofit/>
                    </a:bodyPr>
                    <a:lstStyle/>
                    <a:p>
                      <a:pPr lvl="0">
                        <a:spcBef>
                          <a:spcPts val="0"/>
                        </a:spcBef>
                        <a:buNone/>
                      </a:pPr>
                      <a:r>
                        <a:rPr lang="en">
                          <a:solidFill>
                            <a:srgbClr val="FFFFFF"/>
                          </a:solidFill>
                        </a:rPr>
                        <a:t>0.185 A</a:t>
                      </a:r>
                    </a:p>
                  </a:txBody>
                  <a:tcPr marT="91425" marB="91425" marR="91425" marL="91425"/>
                </a:tc>
                <a:tc>
                  <a:txBody>
                    <a:bodyPr>
                      <a:noAutofit/>
                    </a:bodyPr>
                    <a:lstStyle/>
                    <a:p>
                      <a:pPr lvl="0">
                        <a:spcBef>
                          <a:spcPts val="0"/>
                        </a:spcBef>
                        <a:buNone/>
                      </a:pPr>
                      <a:r>
                        <a:rPr lang="en">
                          <a:solidFill>
                            <a:srgbClr val="FFFFFF"/>
                          </a:solidFill>
                        </a:rPr>
                        <a:t>0.0926 A</a:t>
                      </a:r>
                    </a:p>
                  </a:txBody>
                  <a:tcPr marT="91425" marB="91425" marR="91425" marL="91425"/>
                </a:tc>
                <a:tc>
                  <a:txBody>
                    <a:bodyPr>
                      <a:noAutofit/>
                    </a:bodyPr>
                    <a:lstStyle/>
                    <a:p>
                      <a:pPr lvl="0">
                        <a:spcBef>
                          <a:spcPts val="0"/>
                        </a:spcBef>
                        <a:buNone/>
                      </a:pPr>
                      <a:r>
                        <a:rPr lang="en">
                          <a:solidFill>
                            <a:srgbClr val="FFFFFF"/>
                          </a:solidFill>
                        </a:rPr>
                        <a:t>0.0371 A</a:t>
                      </a:r>
                    </a:p>
                  </a:txBody>
                  <a:tcPr marT="91425" marB="91425" marR="91425" marL="91425"/>
                </a:tc>
                <a:tc>
                  <a:txBody>
                    <a:bodyPr>
                      <a:noAutofit/>
                    </a:bodyPr>
                    <a:lstStyle/>
                    <a:p>
                      <a:pPr lvl="0">
                        <a:spcBef>
                          <a:spcPts val="0"/>
                        </a:spcBef>
                        <a:buNone/>
                      </a:pPr>
                      <a:r>
                        <a:rPr lang="en">
                          <a:solidFill>
                            <a:srgbClr val="FFFFFF"/>
                          </a:solidFill>
                        </a:rPr>
                        <a:t>0.00385 A</a:t>
                      </a:r>
                    </a:p>
                  </a:txBody>
                  <a:tcPr marT="91425" marB="91425" marR="91425" marL="91425"/>
                </a:tc>
              </a:tr>
              <a:tr h="381000">
                <a:tc>
                  <a:txBody>
                    <a:bodyPr>
                      <a:noAutofit/>
                    </a:bodyPr>
                    <a:lstStyle/>
                    <a:p>
                      <a:pPr lvl="0" rtl="0">
                        <a:spcBef>
                          <a:spcPts val="0"/>
                        </a:spcBef>
                        <a:buNone/>
                      </a:pPr>
                      <a:r>
                        <a:t/>
                      </a:r>
                      <a:endParaRPr>
                        <a:solidFill>
                          <a:srgbClr val="FFFFFF"/>
                        </a:solidFill>
                      </a:endParaRPr>
                    </a:p>
                  </a:txBody>
                  <a:tcPr marT="91425" marB="91425" marR="91425" marL="91425"/>
                </a:tc>
                <a:tc>
                  <a:txBody>
                    <a:bodyPr>
                      <a:noAutofit/>
                    </a:bodyPr>
                    <a:lstStyle/>
                    <a:p>
                      <a:pPr lvl="0" rtl="0">
                        <a:spcBef>
                          <a:spcPts val="0"/>
                        </a:spcBef>
                        <a:buNone/>
                      </a:pPr>
                      <a:r>
                        <a:rPr lang="en">
                          <a:solidFill>
                            <a:srgbClr val="FFFFFF"/>
                          </a:solidFill>
                        </a:rPr>
                        <a:t>102.8%</a:t>
                      </a:r>
                    </a:p>
                  </a:txBody>
                  <a:tcPr marT="91425" marB="91425" marR="91425" marL="91425"/>
                </a:tc>
                <a:tc>
                  <a:txBody>
                    <a:bodyPr>
                      <a:noAutofit/>
                    </a:bodyPr>
                    <a:lstStyle/>
                    <a:p>
                      <a:pPr lvl="0" rtl="0">
                        <a:spcBef>
                          <a:spcPts val="0"/>
                        </a:spcBef>
                        <a:buNone/>
                      </a:pPr>
                      <a:r>
                        <a:rPr lang="en">
                          <a:solidFill>
                            <a:srgbClr val="FFFFFF"/>
                          </a:solidFill>
                        </a:rPr>
                        <a:t>68.6%</a:t>
                      </a:r>
                    </a:p>
                  </a:txBody>
                  <a:tcPr marT="91425" marB="91425" marR="91425" marL="91425"/>
                </a:tc>
                <a:tc>
                  <a:txBody>
                    <a:bodyPr>
                      <a:noAutofit/>
                    </a:bodyPr>
                    <a:lstStyle/>
                    <a:p>
                      <a:pPr lvl="0" rtl="0">
                        <a:spcBef>
                          <a:spcPts val="0"/>
                        </a:spcBef>
                        <a:buNone/>
                      </a:pPr>
                      <a:r>
                        <a:rPr lang="en">
                          <a:solidFill>
                            <a:srgbClr val="FFFFFF"/>
                          </a:solidFill>
                        </a:rPr>
                        <a:t>34.4%</a:t>
                      </a:r>
                    </a:p>
                  </a:txBody>
                  <a:tcPr marT="91425" marB="91425" marR="91425" marL="91425"/>
                </a:tc>
                <a:tc>
                  <a:txBody>
                    <a:bodyPr>
                      <a:noAutofit/>
                    </a:bodyPr>
                    <a:lstStyle/>
                    <a:p>
                      <a:pPr lvl="0" rtl="0">
                        <a:spcBef>
                          <a:spcPts val="0"/>
                        </a:spcBef>
                        <a:buNone/>
                      </a:pPr>
                      <a:r>
                        <a:rPr lang="en">
                          <a:solidFill>
                            <a:srgbClr val="FFFFFF"/>
                          </a:solidFill>
                        </a:rPr>
                        <a:t>4.2%</a:t>
                      </a: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Live Demo</a:t>
            </a:r>
            <a:r>
              <a:rPr lang="en"/>
              <a: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pic>
        <p:nvPicPr>
          <p:cNvPr descr="IOH Logo.jpg" id="156" name="Shape 156"/>
          <p:cNvPicPr preferRelativeResize="0"/>
          <p:nvPr/>
        </p:nvPicPr>
        <p:blipFill>
          <a:blip r:embed="rId3">
            <a:alphaModFix/>
          </a:blip>
          <a:stretch>
            <a:fillRect/>
          </a:stretch>
        </p:blipFill>
        <p:spPr>
          <a:xfrm>
            <a:off x="2954561" y="161875"/>
            <a:ext cx="3082474" cy="3240450"/>
          </a:xfrm>
          <a:prstGeom prst="rect">
            <a:avLst/>
          </a:prstGeom>
          <a:noFill/>
          <a:ln>
            <a:noFill/>
          </a:ln>
        </p:spPr>
      </p:pic>
      <p:sp>
        <p:nvSpPr>
          <p:cNvPr id="157" name="Shape 157"/>
          <p:cNvSpPr txBox="1"/>
          <p:nvPr>
            <p:ph idx="1" type="body"/>
          </p:nvPr>
        </p:nvSpPr>
        <p:spPr>
          <a:xfrm>
            <a:off x="1930650" y="3430275"/>
            <a:ext cx="5195700" cy="1142400"/>
          </a:xfrm>
          <a:prstGeom prst="rect">
            <a:avLst/>
          </a:prstGeom>
        </p:spPr>
        <p:txBody>
          <a:bodyPr anchorCtr="0" anchor="t" bIns="91425" lIns="91425" rIns="91425" tIns="91425">
            <a:noAutofit/>
          </a:bodyPr>
          <a:lstStyle/>
          <a:p>
            <a:pPr lvl="0" algn="ctr">
              <a:lnSpc>
                <a:spcPct val="138000"/>
              </a:lnSpc>
              <a:spcBef>
                <a:spcPts val="0"/>
              </a:spcBef>
              <a:spcAft>
                <a:spcPts val="0"/>
              </a:spcAft>
              <a:buNone/>
            </a:pPr>
            <a:r>
              <a:rPr lang="en" sz="1400"/>
              <a:t>indyopenhardware@gmail.com</a:t>
            </a:r>
          </a:p>
          <a:p>
            <a:pPr lvl="0" rtl="0" algn="ctr">
              <a:lnSpc>
                <a:spcPct val="138000"/>
              </a:lnSpc>
              <a:spcBef>
                <a:spcPts val="0"/>
              </a:spcBef>
              <a:spcAft>
                <a:spcPts val="0"/>
              </a:spcAft>
              <a:buNone/>
            </a:pPr>
            <a:r>
              <a:rPr lang="en" sz="1400"/>
              <a:t>@INOpenHardware</a:t>
            </a:r>
          </a:p>
          <a:p>
            <a:pPr lvl="0" algn="ctr">
              <a:lnSpc>
                <a:spcPct val="138000"/>
              </a:lnSpc>
              <a:spcBef>
                <a:spcPts val="0"/>
              </a:spcBef>
              <a:spcAft>
                <a:spcPts val="0"/>
              </a:spcAft>
              <a:buNone/>
            </a:pPr>
            <a:r>
              <a:rPr lang="en" sz="1400"/>
              <a:t>indy-ansible-invite.herokuapp.com/she4ytoexq2uiapnsa0x</a:t>
            </a:r>
          </a:p>
          <a:p>
            <a:pPr lvl="0" rtl="0" algn="ctr">
              <a:spcBef>
                <a:spcPts val="0"/>
              </a:spcBef>
              <a:buNone/>
            </a:pPr>
            <a:r>
              <a:rPr lang="en" sz="1400"/>
              <a:t>meetup.com/Indy-Open-Hardware-Meetup github.com/IndyOpenHardware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Project presentations:</a:t>
            </a:r>
          </a:p>
        </p:txBody>
      </p:sp>
      <p:sp>
        <p:nvSpPr>
          <p:cNvPr id="163" name="Shape 16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pPr>
            <a:r>
              <a:rPr lang="en" sz="2400"/>
              <a:t>Ground rules:</a:t>
            </a:r>
          </a:p>
          <a:p>
            <a:pPr indent="-381000" lvl="1" marL="914400" rtl="0">
              <a:spcBef>
                <a:spcPts val="0"/>
              </a:spcBef>
              <a:buSzPct val="100000"/>
            </a:pPr>
            <a:r>
              <a:rPr lang="en" sz="2400"/>
              <a:t>No “Um, actually…”</a:t>
            </a:r>
          </a:p>
          <a:p>
            <a:pPr indent="-381000" lvl="1" marL="914400" rtl="0">
              <a:spcBef>
                <a:spcPts val="0"/>
              </a:spcBef>
              <a:buSzPct val="100000"/>
            </a:pPr>
            <a:r>
              <a:rPr lang="en" sz="2400"/>
              <a:t>No ‘Mock Surprise’</a:t>
            </a:r>
          </a:p>
          <a:p>
            <a:pPr indent="-381000" lvl="1" marL="914400" rtl="0">
              <a:spcBef>
                <a:spcPts val="0"/>
              </a:spcBef>
              <a:buSzPct val="100000"/>
            </a:pPr>
            <a:r>
              <a:rPr lang="en" sz="2400"/>
              <a:t>Money talk not required</a:t>
            </a:r>
          </a:p>
          <a:p>
            <a:pPr indent="-381000" lvl="1" marL="914400" rtl="0">
              <a:spcBef>
                <a:spcPts val="0"/>
              </a:spcBef>
              <a:buSzPct val="100000"/>
            </a:pPr>
            <a:r>
              <a:rPr lang="en" sz="2400"/>
              <a:t>Be ok with “I’ll get to that”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Open Hardware?</a:t>
            </a:r>
          </a:p>
        </p:txBody>
      </p:sp>
      <p:sp>
        <p:nvSpPr>
          <p:cNvPr id="62" name="Shape 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Open (Source) Hardware, or OSHW, is “hardware whose design is made publicly available so that anyone can study, modify, distribute, make, and sell the design or hardware based on that design.” </a:t>
            </a:r>
          </a:p>
        </p:txBody>
      </p:sp>
      <p:pic>
        <p:nvPicPr>
          <p:cNvPr id="63" name="Shape 63"/>
          <p:cNvPicPr preferRelativeResize="0"/>
          <p:nvPr/>
        </p:nvPicPr>
        <p:blipFill>
          <a:blip r:embed="rId3">
            <a:alphaModFix/>
          </a:blip>
          <a:stretch>
            <a:fillRect/>
          </a:stretch>
        </p:blipFill>
        <p:spPr>
          <a:xfrm>
            <a:off x="4833650" y="3679950"/>
            <a:ext cx="2905324" cy="834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Introductions</a:t>
            </a:r>
          </a:p>
        </p:txBody>
      </p:sp>
      <p:sp>
        <p:nvSpPr>
          <p:cNvPr id="69" name="Shape 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a:spcBef>
                <a:spcPts val="0"/>
              </a:spcBef>
              <a:buSzPct val="100000"/>
              <a:buAutoNum type="arabicPeriod"/>
            </a:pPr>
            <a:r>
              <a:rPr lang="en" sz="2400"/>
              <a:t>Name</a:t>
            </a:r>
          </a:p>
          <a:p>
            <a:pPr indent="-381000" lvl="0" marL="457200">
              <a:spcBef>
                <a:spcPts val="0"/>
              </a:spcBef>
              <a:buSzPct val="100000"/>
              <a:buAutoNum type="arabicPeriod"/>
            </a:pPr>
            <a:r>
              <a:rPr lang="en" sz="2400"/>
              <a:t>Day Job or other</a:t>
            </a:r>
          </a:p>
          <a:p>
            <a:pPr indent="-381000" lvl="0" marL="457200">
              <a:spcBef>
                <a:spcPts val="0"/>
              </a:spcBef>
              <a:buSzPct val="100000"/>
              <a:buAutoNum type="arabicPeriod"/>
            </a:pPr>
            <a:r>
              <a:rPr lang="en" sz="2400"/>
              <a:t>Open / Hardware Experience</a:t>
            </a:r>
          </a:p>
          <a:p>
            <a:pPr indent="-381000" lvl="0" marL="457200" rtl="0">
              <a:spcBef>
                <a:spcPts val="0"/>
              </a:spcBef>
              <a:buSzPct val="100000"/>
              <a:buAutoNum type="arabicPeriod"/>
            </a:pPr>
            <a:r>
              <a:rPr lang="en" sz="2400"/>
              <a:t>What’s your Current / Next Project?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Presentation:</a:t>
            </a:r>
          </a:p>
        </p:txBody>
      </p:sp>
      <p:pic>
        <p:nvPicPr>
          <p:cNvPr id="75" name="Shape 75"/>
          <p:cNvPicPr preferRelativeResize="0"/>
          <p:nvPr/>
        </p:nvPicPr>
        <p:blipFill>
          <a:blip r:embed="rId3">
            <a:alphaModFix/>
          </a:blip>
          <a:stretch>
            <a:fillRect/>
          </a:stretch>
        </p:blipFill>
        <p:spPr>
          <a:xfrm>
            <a:off x="0" y="1132643"/>
            <a:ext cx="9144001" cy="34878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Power management for Raspberry Pi</a:t>
            </a:r>
          </a:p>
        </p:txBody>
      </p:sp>
      <p:pic>
        <p:nvPicPr>
          <p:cNvPr id="81" name="Shape 81"/>
          <p:cNvPicPr preferRelativeResize="0"/>
          <p:nvPr/>
        </p:nvPicPr>
        <p:blipFill>
          <a:blip r:embed="rId3">
            <a:alphaModFix/>
          </a:blip>
          <a:stretch>
            <a:fillRect/>
          </a:stretch>
        </p:blipFill>
        <p:spPr>
          <a:xfrm>
            <a:off x="5296674" y="2150474"/>
            <a:ext cx="3108723" cy="2333150"/>
          </a:xfrm>
          <a:prstGeom prst="rect">
            <a:avLst/>
          </a:prstGeom>
          <a:noFill/>
          <a:ln>
            <a:noFill/>
          </a:ln>
        </p:spPr>
      </p:pic>
      <p:sp>
        <p:nvSpPr>
          <p:cNvPr id="82" name="Shape 82"/>
          <p:cNvSpPr txBox="1"/>
          <p:nvPr/>
        </p:nvSpPr>
        <p:spPr>
          <a:xfrm>
            <a:off x="5296675" y="1337425"/>
            <a:ext cx="3000000" cy="3000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None/>
            </a:pPr>
            <a:r>
              <a:rPr lang="en" sz="1800">
                <a:solidFill>
                  <a:schemeClr val="dk1"/>
                </a:solidFill>
              </a:rPr>
              <a:t>Adafruit TPL5110 Low Power Timer Breakout</a:t>
            </a: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p:txBody>
      </p:sp>
      <p:pic>
        <p:nvPicPr>
          <p:cNvPr id="83" name="Shape 83"/>
          <p:cNvPicPr preferRelativeResize="0"/>
          <p:nvPr/>
        </p:nvPicPr>
        <p:blipFill>
          <a:blip r:embed="rId4">
            <a:alphaModFix/>
          </a:blip>
          <a:stretch>
            <a:fillRect/>
          </a:stretch>
        </p:blipFill>
        <p:spPr>
          <a:xfrm>
            <a:off x="512573" y="1443737"/>
            <a:ext cx="4050399" cy="303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t>
            </a:r>
            <a:r>
              <a:rPr lang="en"/>
              <a:t>Pi Power Management</a:t>
            </a:r>
            <a:r>
              <a:rPr lang="en"/>
              <a:t>: Goals</a:t>
            </a: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Cheap: &lt;$10</a:t>
            </a:r>
          </a:p>
          <a:p>
            <a:pPr indent="-381000" lvl="0" marL="457200" rtl="0">
              <a:spcBef>
                <a:spcPts val="0"/>
              </a:spcBef>
              <a:buSzPct val="100000"/>
              <a:buAutoNum type="arabicPeriod"/>
            </a:pPr>
            <a:r>
              <a:rPr lang="en" sz="2400"/>
              <a:t>Simple: &lt;10 components </a:t>
            </a:r>
          </a:p>
          <a:p>
            <a:pPr indent="-381000" lvl="0" marL="457200" rtl="0">
              <a:spcBef>
                <a:spcPts val="0"/>
              </a:spcBef>
              <a:buSzPct val="100000"/>
              <a:buAutoNum type="arabicPeriod"/>
            </a:pPr>
            <a:r>
              <a:rPr lang="en" sz="2400"/>
              <a:t>Quick: Parts USA sourced</a:t>
            </a:r>
          </a:p>
          <a:p>
            <a:pPr indent="-381000" lvl="0" marL="457200" rtl="0">
              <a:spcBef>
                <a:spcPts val="0"/>
              </a:spcBef>
              <a:buSzPct val="100000"/>
              <a:buAutoNum type="arabicPeriod"/>
            </a:pPr>
            <a:r>
              <a:rPr lang="en" sz="2400"/>
              <a:t>Easy: Leverage existing libraries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USB Wifi Switch:</a:t>
            </a:r>
          </a:p>
        </p:txBody>
      </p:sp>
      <p:pic>
        <p:nvPicPr>
          <p:cNvPr id="95" name="Shape 95"/>
          <p:cNvPicPr preferRelativeResize="0"/>
          <p:nvPr/>
        </p:nvPicPr>
        <p:blipFill rotWithShape="1">
          <a:blip r:embed="rId3">
            <a:alphaModFix/>
          </a:blip>
          <a:srcRect b="11513" l="13266" r="24420" t="12086"/>
          <a:stretch/>
        </p:blipFill>
        <p:spPr>
          <a:xfrm rot="-5400000">
            <a:off x="3249299" y="951499"/>
            <a:ext cx="2403850" cy="39297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Schematic:</a:t>
            </a:r>
          </a:p>
        </p:txBody>
      </p:sp>
      <p:pic>
        <p:nvPicPr>
          <p:cNvPr id="101" name="Shape 101"/>
          <p:cNvPicPr preferRelativeResize="0"/>
          <p:nvPr/>
        </p:nvPicPr>
        <p:blipFill rotWithShape="1">
          <a:blip r:embed="rId3">
            <a:alphaModFix/>
          </a:blip>
          <a:srcRect b="6639" l="15422" r="11621" t="13174"/>
          <a:stretch/>
        </p:blipFill>
        <p:spPr>
          <a:xfrm>
            <a:off x="1802875" y="1017725"/>
            <a:ext cx="5538249" cy="3804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Schematic:</a:t>
            </a:r>
          </a:p>
        </p:txBody>
      </p:sp>
      <p:pic>
        <p:nvPicPr>
          <p:cNvPr id="107" name="Shape 107"/>
          <p:cNvPicPr preferRelativeResize="0"/>
          <p:nvPr/>
        </p:nvPicPr>
        <p:blipFill rotWithShape="1">
          <a:blip r:embed="rId3">
            <a:alphaModFix/>
          </a:blip>
          <a:srcRect b="46833" l="18155" r="39534" t="25904"/>
          <a:stretch/>
        </p:blipFill>
        <p:spPr>
          <a:xfrm>
            <a:off x="582499" y="1125324"/>
            <a:ext cx="7900526" cy="3181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